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75" r:id="rId3"/>
    <p:sldId id="261" r:id="rId4"/>
    <p:sldId id="260" r:id="rId5"/>
    <p:sldId id="276" r:id="rId6"/>
    <p:sldId id="274" r:id="rId7"/>
    <p:sldId id="269"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cDonald, Aimee Kathryn" initials="MAK" lastIdx="4" clrIdx="0">
    <p:extLst>
      <p:ext uri="{19B8F6BF-5375-455C-9EA6-DF929625EA0E}">
        <p15:presenceInfo xmlns:p15="http://schemas.microsoft.com/office/powerpoint/2012/main" userId="S::amcdon225@caledonian.ac.uk::fbc75374-aeec-4a9e-ae44-97f332469cd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5A8E"/>
    <a:srgbClr val="472593"/>
    <a:srgbClr val="F9F3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843" autoAdjust="0"/>
    <p:restoredTop sz="93792" autoAdjust="0"/>
  </p:normalViewPr>
  <p:slideViewPr>
    <p:cSldViewPr snapToGrid="0">
      <p:cViewPr varScale="1">
        <p:scale>
          <a:sx n="103" d="100"/>
          <a:sy n="103" d="100"/>
        </p:scale>
        <p:origin x="114" y="3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18" Type="http://schemas.openxmlformats.org/officeDocument/2006/relationships/customXml" Target="../customXml/item3.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17"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hona Willder" userId="48645b60-4012-462a-abc2-d4ff28e5ca0a" providerId="ADAL" clId="{EB96C82C-7C22-41F7-A545-846D92A4D393}"/>
    <pc:docChg chg="custSel modSld">
      <pc:chgData name="Rhona Willder" userId="48645b60-4012-462a-abc2-d4ff28e5ca0a" providerId="ADAL" clId="{EB96C82C-7C22-41F7-A545-846D92A4D393}" dt="2021-07-15T14:41:37.881" v="1" actId="478"/>
      <pc:docMkLst>
        <pc:docMk/>
      </pc:docMkLst>
      <pc:sldChg chg="delSp modSp mod">
        <pc:chgData name="Rhona Willder" userId="48645b60-4012-462a-abc2-d4ff28e5ca0a" providerId="ADAL" clId="{EB96C82C-7C22-41F7-A545-846D92A4D393}" dt="2021-07-15T14:41:37.881" v="1" actId="478"/>
        <pc:sldMkLst>
          <pc:docMk/>
          <pc:sldMk cId="4143737935" sldId="256"/>
        </pc:sldMkLst>
        <pc:spChg chg="del mod">
          <ac:chgData name="Rhona Willder" userId="48645b60-4012-462a-abc2-d4ff28e5ca0a" providerId="ADAL" clId="{EB96C82C-7C22-41F7-A545-846D92A4D393}" dt="2021-07-15T14:41:37.881" v="1" actId="478"/>
          <ac:spMkLst>
            <pc:docMk/>
            <pc:sldMk cId="4143737935" sldId="256"/>
            <ac:spMk id="3" creationId="{5973AF00-61F3-4165-BCEE-7FA9171F752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E5BF80-C56A-4F1A-8869-76BEECAEB910}" type="datetimeFigureOut">
              <a:rPr lang="en-GB" smtClean="0"/>
              <a:t>15/07/2021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C2E3B7-EB08-4079-A729-B64D5AED7F33}" type="slidenum">
              <a:rPr lang="en-GB" smtClean="0"/>
              <a:t>‹#›</a:t>
            </a:fld>
            <a:endParaRPr lang="en-GB"/>
          </a:p>
        </p:txBody>
      </p:sp>
    </p:spTree>
    <p:extLst>
      <p:ext uri="{BB962C8B-B14F-4D97-AF65-F5344CB8AC3E}">
        <p14:creationId xmlns:p14="http://schemas.microsoft.com/office/powerpoint/2010/main" val="35116665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Scottish Government “Millan Report” emphasised the need for mental health legislation to reflect the rights identified in the European Convention for Human Rights (ECHR) and developing international human rights treaties. Therefore, the Millan Principles were developed.</a:t>
            </a:r>
          </a:p>
          <a:p>
            <a:endParaRPr lang="en-GB" dirty="0"/>
          </a:p>
          <a:p>
            <a:r>
              <a:rPr lang="en-GB" dirty="0"/>
              <a:t>The Millan Report expressed a growing awareness of the unsuitability of the Sheriff Court in authorising detention and compulsory treatment. Thus, the establishment of a specialised Mental Health Tribunal was recommended. </a:t>
            </a:r>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CBC2E3B7-EB08-4079-A729-B64D5AED7F33}" type="slidenum">
              <a:rPr lang="en-GB" smtClean="0"/>
              <a:t>3</a:t>
            </a:fld>
            <a:endParaRPr lang="en-GB"/>
          </a:p>
        </p:txBody>
      </p:sp>
    </p:spTree>
    <p:extLst>
      <p:ext uri="{BB962C8B-B14F-4D97-AF65-F5344CB8AC3E}">
        <p14:creationId xmlns:p14="http://schemas.microsoft.com/office/powerpoint/2010/main" val="20276240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is timely to undergo an investigation of the Tribunal because of the burgeoning human rights landscape and the Scottish Government’s ongoing Mental Health Law Review which may result in legislative changes to the Act and the Tribunal’s structure and remit.</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365A8E"/>
                </a:solidFill>
                <a:effectLst/>
                <a:ea typeface="Times New Roman" panose="02020603050405020304" pitchFamily="18" charset="0"/>
              </a:rPr>
              <a:t>This project is the first comprehensive, independent review of the extent to which the MHTS's processes and decisions meet legislative principles and human rights standards. It will allow for the identification and making of evidence-based recommendations to ensure Tribunal practices evolve to meet rights-based challenges alongside the evolving landscape of </a:t>
            </a:r>
            <a:r>
              <a:rPr lang="en-GB" sz="1200">
                <a:solidFill>
                  <a:srgbClr val="365A8E"/>
                </a:solidFill>
                <a:effectLst/>
                <a:ea typeface="Times New Roman" panose="02020603050405020304" pitchFamily="18" charset="0"/>
              </a:rPr>
              <a:t>human rights</a:t>
            </a:r>
            <a:endParaRPr lang="en-GB" sz="1200" dirty="0">
              <a:solidFill>
                <a:srgbClr val="365A8E"/>
              </a:solidFill>
              <a:effectLst/>
              <a:ea typeface="Times New Roman" panose="02020603050405020304" pitchFamily="18" charset="0"/>
            </a:endParaRPr>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CBC2E3B7-EB08-4079-A729-B64D5AED7F33}" type="slidenum">
              <a:rPr lang="en-GB" smtClean="0"/>
              <a:t>4</a:t>
            </a:fld>
            <a:endParaRPr lang="en-GB"/>
          </a:p>
        </p:txBody>
      </p:sp>
    </p:spTree>
    <p:extLst>
      <p:ext uri="{BB962C8B-B14F-4D97-AF65-F5344CB8AC3E}">
        <p14:creationId xmlns:p14="http://schemas.microsoft.com/office/powerpoint/2010/main" val="10908675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C2E3B7-EB08-4079-A729-B64D5AED7F33}" type="slidenum">
              <a:rPr lang="en-GB" smtClean="0"/>
              <a:t>6</a:t>
            </a:fld>
            <a:endParaRPr lang="en-GB"/>
          </a:p>
        </p:txBody>
      </p:sp>
    </p:spTree>
    <p:extLst>
      <p:ext uri="{BB962C8B-B14F-4D97-AF65-F5344CB8AC3E}">
        <p14:creationId xmlns:p14="http://schemas.microsoft.com/office/powerpoint/2010/main" val="27217516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3E7B0-3530-40E0-9BE2-A4BB19B2B37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4F5EB81-2FB9-4032-BE38-93856CA7B0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A0C7953-A7F4-4EC0-8246-25168F907138}"/>
              </a:ext>
            </a:extLst>
          </p:cNvPr>
          <p:cNvSpPr>
            <a:spLocks noGrp="1"/>
          </p:cNvSpPr>
          <p:nvPr>
            <p:ph type="dt" sz="half" idx="10"/>
          </p:nvPr>
        </p:nvSpPr>
        <p:spPr/>
        <p:txBody>
          <a:bodyPr/>
          <a:lstStyle/>
          <a:p>
            <a:fld id="{63B766C4-FBEE-451F-BBDC-E65E2EE5BDE1}" type="datetimeFigureOut">
              <a:rPr lang="en-GB" smtClean="0"/>
              <a:t>15/07/2021</a:t>
            </a:fld>
            <a:endParaRPr lang="en-GB"/>
          </a:p>
        </p:txBody>
      </p:sp>
      <p:sp>
        <p:nvSpPr>
          <p:cNvPr id="5" name="Footer Placeholder 4">
            <a:extLst>
              <a:ext uri="{FF2B5EF4-FFF2-40B4-BE49-F238E27FC236}">
                <a16:creationId xmlns:a16="http://schemas.microsoft.com/office/drawing/2014/main" id="{59427C3B-CA7E-45E9-A47B-47AAD8D2059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E58B428-DD26-4E91-8C97-5C029023D197}"/>
              </a:ext>
            </a:extLst>
          </p:cNvPr>
          <p:cNvSpPr>
            <a:spLocks noGrp="1"/>
          </p:cNvSpPr>
          <p:nvPr>
            <p:ph type="sldNum" sz="quarter" idx="12"/>
          </p:nvPr>
        </p:nvSpPr>
        <p:spPr/>
        <p:txBody>
          <a:bodyPr/>
          <a:lstStyle/>
          <a:p>
            <a:fld id="{E4A3DC1E-28B0-444C-B9D3-860EFC12CD6D}" type="slidenum">
              <a:rPr lang="en-GB" smtClean="0"/>
              <a:t>‹#›</a:t>
            </a:fld>
            <a:endParaRPr lang="en-GB"/>
          </a:p>
        </p:txBody>
      </p:sp>
    </p:spTree>
    <p:extLst>
      <p:ext uri="{BB962C8B-B14F-4D97-AF65-F5344CB8AC3E}">
        <p14:creationId xmlns:p14="http://schemas.microsoft.com/office/powerpoint/2010/main" val="16862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01BD6-BDCE-418A-9359-D6DE848DD89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1C198A6-B374-4AC3-AB99-52200A39503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9D29C15-ED97-48E1-8736-FD76B739EEAE}"/>
              </a:ext>
            </a:extLst>
          </p:cNvPr>
          <p:cNvSpPr>
            <a:spLocks noGrp="1"/>
          </p:cNvSpPr>
          <p:nvPr>
            <p:ph type="dt" sz="half" idx="10"/>
          </p:nvPr>
        </p:nvSpPr>
        <p:spPr/>
        <p:txBody>
          <a:bodyPr/>
          <a:lstStyle/>
          <a:p>
            <a:fld id="{63B766C4-FBEE-451F-BBDC-E65E2EE5BDE1}" type="datetimeFigureOut">
              <a:rPr lang="en-GB" smtClean="0"/>
              <a:t>15/07/2021</a:t>
            </a:fld>
            <a:endParaRPr lang="en-GB"/>
          </a:p>
        </p:txBody>
      </p:sp>
      <p:sp>
        <p:nvSpPr>
          <p:cNvPr id="5" name="Footer Placeholder 4">
            <a:extLst>
              <a:ext uri="{FF2B5EF4-FFF2-40B4-BE49-F238E27FC236}">
                <a16:creationId xmlns:a16="http://schemas.microsoft.com/office/drawing/2014/main" id="{868AEB1D-C433-4938-BC45-87C51BC09CA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A255A43-0E7E-467A-848B-1E48645D283D}"/>
              </a:ext>
            </a:extLst>
          </p:cNvPr>
          <p:cNvSpPr>
            <a:spLocks noGrp="1"/>
          </p:cNvSpPr>
          <p:nvPr>
            <p:ph type="sldNum" sz="quarter" idx="12"/>
          </p:nvPr>
        </p:nvSpPr>
        <p:spPr/>
        <p:txBody>
          <a:bodyPr/>
          <a:lstStyle/>
          <a:p>
            <a:fld id="{E4A3DC1E-28B0-444C-B9D3-860EFC12CD6D}" type="slidenum">
              <a:rPr lang="en-GB" smtClean="0"/>
              <a:t>‹#›</a:t>
            </a:fld>
            <a:endParaRPr lang="en-GB"/>
          </a:p>
        </p:txBody>
      </p:sp>
    </p:spTree>
    <p:extLst>
      <p:ext uri="{BB962C8B-B14F-4D97-AF65-F5344CB8AC3E}">
        <p14:creationId xmlns:p14="http://schemas.microsoft.com/office/powerpoint/2010/main" val="15623239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EB02626-7B98-4E20-AC38-15DFD647621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D77AE42-FEBA-4F94-8EBF-D95D3599CDF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B20B15A-1F8E-4008-8EB3-FB04A44A3024}"/>
              </a:ext>
            </a:extLst>
          </p:cNvPr>
          <p:cNvSpPr>
            <a:spLocks noGrp="1"/>
          </p:cNvSpPr>
          <p:nvPr>
            <p:ph type="dt" sz="half" idx="10"/>
          </p:nvPr>
        </p:nvSpPr>
        <p:spPr/>
        <p:txBody>
          <a:bodyPr/>
          <a:lstStyle/>
          <a:p>
            <a:fld id="{63B766C4-FBEE-451F-BBDC-E65E2EE5BDE1}" type="datetimeFigureOut">
              <a:rPr lang="en-GB" smtClean="0"/>
              <a:t>15/07/2021</a:t>
            </a:fld>
            <a:endParaRPr lang="en-GB"/>
          </a:p>
        </p:txBody>
      </p:sp>
      <p:sp>
        <p:nvSpPr>
          <p:cNvPr id="5" name="Footer Placeholder 4">
            <a:extLst>
              <a:ext uri="{FF2B5EF4-FFF2-40B4-BE49-F238E27FC236}">
                <a16:creationId xmlns:a16="http://schemas.microsoft.com/office/drawing/2014/main" id="{93545349-B534-4F0D-85CB-68270BE4F39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6FF58A6-D935-47AC-B77C-A9B74E786476}"/>
              </a:ext>
            </a:extLst>
          </p:cNvPr>
          <p:cNvSpPr>
            <a:spLocks noGrp="1"/>
          </p:cNvSpPr>
          <p:nvPr>
            <p:ph type="sldNum" sz="quarter" idx="12"/>
          </p:nvPr>
        </p:nvSpPr>
        <p:spPr/>
        <p:txBody>
          <a:bodyPr/>
          <a:lstStyle/>
          <a:p>
            <a:fld id="{E4A3DC1E-28B0-444C-B9D3-860EFC12CD6D}" type="slidenum">
              <a:rPr lang="en-GB" smtClean="0"/>
              <a:t>‹#›</a:t>
            </a:fld>
            <a:endParaRPr lang="en-GB"/>
          </a:p>
        </p:txBody>
      </p:sp>
    </p:spTree>
    <p:extLst>
      <p:ext uri="{BB962C8B-B14F-4D97-AF65-F5344CB8AC3E}">
        <p14:creationId xmlns:p14="http://schemas.microsoft.com/office/powerpoint/2010/main" val="2249551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61B06-9A01-4278-A318-13FDBB766BF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A66451A-123F-41F3-AB1E-B49EEEFEE8D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185AC89-1E50-4C28-BF53-119398F45247}"/>
              </a:ext>
            </a:extLst>
          </p:cNvPr>
          <p:cNvSpPr>
            <a:spLocks noGrp="1"/>
          </p:cNvSpPr>
          <p:nvPr>
            <p:ph type="dt" sz="half" idx="10"/>
          </p:nvPr>
        </p:nvSpPr>
        <p:spPr/>
        <p:txBody>
          <a:bodyPr/>
          <a:lstStyle/>
          <a:p>
            <a:fld id="{63B766C4-FBEE-451F-BBDC-E65E2EE5BDE1}" type="datetimeFigureOut">
              <a:rPr lang="en-GB" smtClean="0"/>
              <a:t>15/07/2021</a:t>
            </a:fld>
            <a:endParaRPr lang="en-GB"/>
          </a:p>
        </p:txBody>
      </p:sp>
      <p:sp>
        <p:nvSpPr>
          <p:cNvPr id="5" name="Footer Placeholder 4">
            <a:extLst>
              <a:ext uri="{FF2B5EF4-FFF2-40B4-BE49-F238E27FC236}">
                <a16:creationId xmlns:a16="http://schemas.microsoft.com/office/drawing/2014/main" id="{C80192EC-2C04-45B3-A905-1EB38180083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09A3D24-9079-44A0-B0D0-523964C44CE2}"/>
              </a:ext>
            </a:extLst>
          </p:cNvPr>
          <p:cNvSpPr>
            <a:spLocks noGrp="1"/>
          </p:cNvSpPr>
          <p:nvPr>
            <p:ph type="sldNum" sz="quarter" idx="12"/>
          </p:nvPr>
        </p:nvSpPr>
        <p:spPr/>
        <p:txBody>
          <a:bodyPr/>
          <a:lstStyle/>
          <a:p>
            <a:fld id="{E4A3DC1E-28B0-444C-B9D3-860EFC12CD6D}" type="slidenum">
              <a:rPr lang="en-GB" smtClean="0"/>
              <a:t>‹#›</a:t>
            </a:fld>
            <a:endParaRPr lang="en-GB"/>
          </a:p>
        </p:txBody>
      </p:sp>
    </p:spTree>
    <p:extLst>
      <p:ext uri="{BB962C8B-B14F-4D97-AF65-F5344CB8AC3E}">
        <p14:creationId xmlns:p14="http://schemas.microsoft.com/office/powerpoint/2010/main" val="3888768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F5759-08F3-4FA1-A42D-F4C3C942360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D1DF977-6117-4418-98C7-56BD5BADA1C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B2D990B-C543-4EF2-A606-9D189FADE94B}"/>
              </a:ext>
            </a:extLst>
          </p:cNvPr>
          <p:cNvSpPr>
            <a:spLocks noGrp="1"/>
          </p:cNvSpPr>
          <p:nvPr>
            <p:ph type="dt" sz="half" idx="10"/>
          </p:nvPr>
        </p:nvSpPr>
        <p:spPr/>
        <p:txBody>
          <a:bodyPr/>
          <a:lstStyle/>
          <a:p>
            <a:fld id="{63B766C4-FBEE-451F-BBDC-E65E2EE5BDE1}" type="datetimeFigureOut">
              <a:rPr lang="en-GB" smtClean="0"/>
              <a:t>15/07/2021</a:t>
            </a:fld>
            <a:endParaRPr lang="en-GB"/>
          </a:p>
        </p:txBody>
      </p:sp>
      <p:sp>
        <p:nvSpPr>
          <p:cNvPr id="5" name="Footer Placeholder 4">
            <a:extLst>
              <a:ext uri="{FF2B5EF4-FFF2-40B4-BE49-F238E27FC236}">
                <a16:creationId xmlns:a16="http://schemas.microsoft.com/office/drawing/2014/main" id="{5633F06E-C879-4539-9710-E3EDC1ACC70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C91FD19-07C3-4ABD-B782-9C1CF2D3A306}"/>
              </a:ext>
            </a:extLst>
          </p:cNvPr>
          <p:cNvSpPr>
            <a:spLocks noGrp="1"/>
          </p:cNvSpPr>
          <p:nvPr>
            <p:ph type="sldNum" sz="quarter" idx="12"/>
          </p:nvPr>
        </p:nvSpPr>
        <p:spPr/>
        <p:txBody>
          <a:bodyPr/>
          <a:lstStyle/>
          <a:p>
            <a:fld id="{E4A3DC1E-28B0-444C-B9D3-860EFC12CD6D}" type="slidenum">
              <a:rPr lang="en-GB" smtClean="0"/>
              <a:t>‹#›</a:t>
            </a:fld>
            <a:endParaRPr lang="en-GB"/>
          </a:p>
        </p:txBody>
      </p:sp>
    </p:spTree>
    <p:extLst>
      <p:ext uri="{BB962C8B-B14F-4D97-AF65-F5344CB8AC3E}">
        <p14:creationId xmlns:p14="http://schemas.microsoft.com/office/powerpoint/2010/main" val="2372275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AA2CD-9A43-4FAB-887C-DC4C7541F85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2BA62A8-04D9-492D-A07F-776B7471558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FB48B2E-8FD8-41F3-B106-18711D05345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5A4599E-B8A0-4BED-B48E-8E06F3F4A526}"/>
              </a:ext>
            </a:extLst>
          </p:cNvPr>
          <p:cNvSpPr>
            <a:spLocks noGrp="1"/>
          </p:cNvSpPr>
          <p:nvPr>
            <p:ph type="dt" sz="half" idx="10"/>
          </p:nvPr>
        </p:nvSpPr>
        <p:spPr/>
        <p:txBody>
          <a:bodyPr/>
          <a:lstStyle/>
          <a:p>
            <a:fld id="{63B766C4-FBEE-451F-BBDC-E65E2EE5BDE1}" type="datetimeFigureOut">
              <a:rPr lang="en-GB" smtClean="0"/>
              <a:t>15/07/2021</a:t>
            </a:fld>
            <a:endParaRPr lang="en-GB"/>
          </a:p>
        </p:txBody>
      </p:sp>
      <p:sp>
        <p:nvSpPr>
          <p:cNvPr id="6" name="Footer Placeholder 5">
            <a:extLst>
              <a:ext uri="{FF2B5EF4-FFF2-40B4-BE49-F238E27FC236}">
                <a16:creationId xmlns:a16="http://schemas.microsoft.com/office/drawing/2014/main" id="{19410849-904D-4E14-AE6E-D84ECC91D2D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2FBF42D-34C4-48E5-86CA-A6F1432F5AB5}"/>
              </a:ext>
            </a:extLst>
          </p:cNvPr>
          <p:cNvSpPr>
            <a:spLocks noGrp="1"/>
          </p:cNvSpPr>
          <p:nvPr>
            <p:ph type="sldNum" sz="quarter" idx="12"/>
          </p:nvPr>
        </p:nvSpPr>
        <p:spPr/>
        <p:txBody>
          <a:bodyPr/>
          <a:lstStyle/>
          <a:p>
            <a:fld id="{E4A3DC1E-28B0-444C-B9D3-860EFC12CD6D}" type="slidenum">
              <a:rPr lang="en-GB" smtClean="0"/>
              <a:t>‹#›</a:t>
            </a:fld>
            <a:endParaRPr lang="en-GB"/>
          </a:p>
        </p:txBody>
      </p:sp>
    </p:spTree>
    <p:extLst>
      <p:ext uri="{BB962C8B-B14F-4D97-AF65-F5344CB8AC3E}">
        <p14:creationId xmlns:p14="http://schemas.microsoft.com/office/powerpoint/2010/main" val="2779262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ACBDC-C29A-4AED-9162-ADF5B21083C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CD97124-B316-4B41-AE95-98EB051B849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DDD2CFB-9E8C-457A-8A4B-B040FF46604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9E4E733-4D66-4C15-B56E-77E1B501C7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D3B3A7-3E58-4575-BBCF-9336C10D756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5DCC76C-BA2F-4865-BA38-D3BB09CD23E4}"/>
              </a:ext>
            </a:extLst>
          </p:cNvPr>
          <p:cNvSpPr>
            <a:spLocks noGrp="1"/>
          </p:cNvSpPr>
          <p:nvPr>
            <p:ph type="dt" sz="half" idx="10"/>
          </p:nvPr>
        </p:nvSpPr>
        <p:spPr/>
        <p:txBody>
          <a:bodyPr/>
          <a:lstStyle/>
          <a:p>
            <a:fld id="{63B766C4-FBEE-451F-BBDC-E65E2EE5BDE1}" type="datetimeFigureOut">
              <a:rPr lang="en-GB" smtClean="0"/>
              <a:t>15/07/2021</a:t>
            </a:fld>
            <a:endParaRPr lang="en-GB"/>
          </a:p>
        </p:txBody>
      </p:sp>
      <p:sp>
        <p:nvSpPr>
          <p:cNvPr id="8" name="Footer Placeholder 7">
            <a:extLst>
              <a:ext uri="{FF2B5EF4-FFF2-40B4-BE49-F238E27FC236}">
                <a16:creationId xmlns:a16="http://schemas.microsoft.com/office/drawing/2014/main" id="{4A801020-2E54-4148-B867-239A9921692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387F74E-262C-4FF1-B45A-1E0A702D3954}"/>
              </a:ext>
            </a:extLst>
          </p:cNvPr>
          <p:cNvSpPr>
            <a:spLocks noGrp="1"/>
          </p:cNvSpPr>
          <p:nvPr>
            <p:ph type="sldNum" sz="quarter" idx="12"/>
          </p:nvPr>
        </p:nvSpPr>
        <p:spPr/>
        <p:txBody>
          <a:bodyPr/>
          <a:lstStyle/>
          <a:p>
            <a:fld id="{E4A3DC1E-28B0-444C-B9D3-860EFC12CD6D}" type="slidenum">
              <a:rPr lang="en-GB" smtClean="0"/>
              <a:t>‹#›</a:t>
            </a:fld>
            <a:endParaRPr lang="en-GB"/>
          </a:p>
        </p:txBody>
      </p:sp>
    </p:spTree>
    <p:extLst>
      <p:ext uri="{BB962C8B-B14F-4D97-AF65-F5344CB8AC3E}">
        <p14:creationId xmlns:p14="http://schemas.microsoft.com/office/powerpoint/2010/main" val="1313830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9503D-2EC5-4013-AFEB-7A35F22E537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3B93A3B-2F7C-426C-BF2E-60398BB479E7}"/>
              </a:ext>
            </a:extLst>
          </p:cNvPr>
          <p:cNvSpPr>
            <a:spLocks noGrp="1"/>
          </p:cNvSpPr>
          <p:nvPr>
            <p:ph type="dt" sz="half" idx="10"/>
          </p:nvPr>
        </p:nvSpPr>
        <p:spPr/>
        <p:txBody>
          <a:bodyPr/>
          <a:lstStyle/>
          <a:p>
            <a:fld id="{63B766C4-FBEE-451F-BBDC-E65E2EE5BDE1}" type="datetimeFigureOut">
              <a:rPr lang="en-GB" smtClean="0"/>
              <a:t>15/07/2021</a:t>
            </a:fld>
            <a:endParaRPr lang="en-GB"/>
          </a:p>
        </p:txBody>
      </p:sp>
      <p:sp>
        <p:nvSpPr>
          <p:cNvPr id="4" name="Footer Placeholder 3">
            <a:extLst>
              <a:ext uri="{FF2B5EF4-FFF2-40B4-BE49-F238E27FC236}">
                <a16:creationId xmlns:a16="http://schemas.microsoft.com/office/drawing/2014/main" id="{BE90A69C-5C45-41BB-9F39-AE16F879BC4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8A83473-0487-44D9-BF8A-0972AB436BE5}"/>
              </a:ext>
            </a:extLst>
          </p:cNvPr>
          <p:cNvSpPr>
            <a:spLocks noGrp="1"/>
          </p:cNvSpPr>
          <p:nvPr>
            <p:ph type="sldNum" sz="quarter" idx="12"/>
          </p:nvPr>
        </p:nvSpPr>
        <p:spPr/>
        <p:txBody>
          <a:bodyPr/>
          <a:lstStyle/>
          <a:p>
            <a:fld id="{E4A3DC1E-28B0-444C-B9D3-860EFC12CD6D}" type="slidenum">
              <a:rPr lang="en-GB" smtClean="0"/>
              <a:t>‹#›</a:t>
            </a:fld>
            <a:endParaRPr lang="en-GB"/>
          </a:p>
        </p:txBody>
      </p:sp>
    </p:spTree>
    <p:extLst>
      <p:ext uri="{BB962C8B-B14F-4D97-AF65-F5344CB8AC3E}">
        <p14:creationId xmlns:p14="http://schemas.microsoft.com/office/powerpoint/2010/main" val="1504955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C3A05FF-0A73-44A8-ADB2-FA9455CF9BC3}"/>
              </a:ext>
            </a:extLst>
          </p:cNvPr>
          <p:cNvSpPr>
            <a:spLocks noGrp="1"/>
          </p:cNvSpPr>
          <p:nvPr>
            <p:ph type="dt" sz="half" idx="10"/>
          </p:nvPr>
        </p:nvSpPr>
        <p:spPr/>
        <p:txBody>
          <a:bodyPr/>
          <a:lstStyle/>
          <a:p>
            <a:fld id="{63B766C4-FBEE-451F-BBDC-E65E2EE5BDE1}" type="datetimeFigureOut">
              <a:rPr lang="en-GB" smtClean="0"/>
              <a:t>15/07/2021</a:t>
            </a:fld>
            <a:endParaRPr lang="en-GB"/>
          </a:p>
        </p:txBody>
      </p:sp>
      <p:sp>
        <p:nvSpPr>
          <p:cNvPr id="3" name="Footer Placeholder 2">
            <a:extLst>
              <a:ext uri="{FF2B5EF4-FFF2-40B4-BE49-F238E27FC236}">
                <a16:creationId xmlns:a16="http://schemas.microsoft.com/office/drawing/2014/main" id="{65B2CD67-946B-4F6A-92B8-671B8CD979B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5447B7A-81C9-4F01-BFB1-B7A708FFB523}"/>
              </a:ext>
            </a:extLst>
          </p:cNvPr>
          <p:cNvSpPr>
            <a:spLocks noGrp="1"/>
          </p:cNvSpPr>
          <p:nvPr>
            <p:ph type="sldNum" sz="quarter" idx="12"/>
          </p:nvPr>
        </p:nvSpPr>
        <p:spPr/>
        <p:txBody>
          <a:bodyPr/>
          <a:lstStyle/>
          <a:p>
            <a:fld id="{E4A3DC1E-28B0-444C-B9D3-860EFC12CD6D}" type="slidenum">
              <a:rPr lang="en-GB" smtClean="0"/>
              <a:t>‹#›</a:t>
            </a:fld>
            <a:endParaRPr lang="en-GB"/>
          </a:p>
        </p:txBody>
      </p:sp>
    </p:spTree>
    <p:extLst>
      <p:ext uri="{BB962C8B-B14F-4D97-AF65-F5344CB8AC3E}">
        <p14:creationId xmlns:p14="http://schemas.microsoft.com/office/powerpoint/2010/main" val="8361930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C9206-49CD-4376-AD6F-0511D02086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312EAC6-25C8-44AF-9900-4F7EFDE8F9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31F0BE9-315D-43FE-8E16-903BC06D0C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CDB6CA8-1467-4DC3-8DA1-390B397D1A8A}"/>
              </a:ext>
            </a:extLst>
          </p:cNvPr>
          <p:cNvSpPr>
            <a:spLocks noGrp="1"/>
          </p:cNvSpPr>
          <p:nvPr>
            <p:ph type="dt" sz="half" idx="10"/>
          </p:nvPr>
        </p:nvSpPr>
        <p:spPr/>
        <p:txBody>
          <a:bodyPr/>
          <a:lstStyle/>
          <a:p>
            <a:fld id="{63B766C4-FBEE-451F-BBDC-E65E2EE5BDE1}" type="datetimeFigureOut">
              <a:rPr lang="en-GB" smtClean="0"/>
              <a:t>15/07/2021</a:t>
            </a:fld>
            <a:endParaRPr lang="en-GB"/>
          </a:p>
        </p:txBody>
      </p:sp>
      <p:sp>
        <p:nvSpPr>
          <p:cNvPr id="6" name="Footer Placeholder 5">
            <a:extLst>
              <a:ext uri="{FF2B5EF4-FFF2-40B4-BE49-F238E27FC236}">
                <a16:creationId xmlns:a16="http://schemas.microsoft.com/office/drawing/2014/main" id="{A7038F5F-BB10-4AD1-80DF-2D6C5505632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5EB1EBE-DF35-4C6A-85D4-2DBB7AFA908D}"/>
              </a:ext>
            </a:extLst>
          </p:cNvPr>
          <p:cNvSpPr>
            <a:spLocks noGrp="1"/>
          </p:cNvSpPr>
          <p:nvPr>
            <p:ph type="sldNum" sz="quarter" idx="12"/>
          </p:nvPr>
        </p:nvSpPr>
        <p:spPr/>
        <p:txBody>
          <a:bodyPr/>
          <a:lstStyle/>
          <a:p>
            <a:fld id="{E4A3DC1E-28B0-444C-B9D3-860EFC12CD6D}" type="slidenum">
              <a:rPr lang="en-GB" smtClean="0"/>
              <a:t>‹#›</a:t>
            </a:fld>
            <a:endParaRPr lang="en-GB"/>
          </a:p>
        </p:txBody>
      </p:sp>
    </p:spTree>
    <p:extLst>
      <p:ext uri="{BB962C8B-B14F-4D97-AF65-F5344CB8AC3E}">
        <p14:creationId xmlns:p14="http://schemas.microsoft.com/office/powerpoint/2010/main" val="2149268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498CF-CA01-49F8-AE8B-C6AA79885B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1B63ECA-A829-4796-8527-0E8BCCB400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024C551-6232-4FEC-844D-BA2906F55B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5877CF-0508-4E3C-84AB-113709841EA5}"/>
              </a:ext>
            </a:extLst>
          </p:cNvPr>
          <p:cNvSpPr>
            <a:spLocks noGrp="1"/>
          </p:cNvSpPr>
          <p:nvPr>
            <p:ph type="dt" sz="half" idx="10"/>
          </p:nvPr>
        </p:nvSpPr>
        <p:spPr/>
        <p:txBody>
          <a:bodyPr/>
          <a:lstStyle/>
          <a:p>
            <a:fld id="{63B766C4-FBEE-451F-BBDC-E65E2EE5BDE1}" type="datetimeFigureOut">
              <a:rPr lang="en-GB" smtClean="0"/>
              <a:t>15/07/2021</a:t>
            </a:fld>
            <a:endParaRPr lang="en-GB"/>
          </a:p>
        </p:txBody>
      </p:sp>
      <p:sp>
        <p:nvSpPr>
          <p:cNvPr id="6" name="Footer Placeholder 5">
            <a:extLst>
              <a:ext uri="{FF2B5EF4-FFF2-40B4-BE49-F238E27FC236}">
                <a16:creationId xmlns:a16="http://schemas.microsoft.com/office/drawing/2014/main" id="{9C7318D8-D1FF-4EC6-9793-11B8B21B532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A29581B-1E3E-49DC-B886-112AEC4DCFF8}"/>
              </a:ext>
            </a:extLst>
          </p:cNvPr>
          <p:cNvSpPr>
            <a:spLocks noGrp="1"/>
          </p:cNvSpPr>
          <p:nvPr>
            <p:ph type="sldNum" sz="quarter" idx="12"/>
          </p:nvPr>
        </p:nvSpPr>
        <p:spPr/>
        <p:txBody>
          <a:bodyPr/>
          <a:lstStyle/>
          <a:p>
            <a:fld id="{E4A3DC1E-28B0-444C-B9D3-860EFC12CD6D}" type="slidenum">
              <a:rPr lang="en-GB" smtClean="0"/>
              <a:t>‹#›</a:t>
            </a:fld>
            <a:endParaRPr lang="en-GB"/>
          </a:p>
        </p:txBody>
      </p:sp>
    </p:spTree>
    <p:extLst>
      <p:ext uri="{BB962C8B-B14F-4D97-AF65-F5344CB8AC3E}">
        <p14:creationId xmlns:p14="http://schemas.microsoft.com/office/powerpoint/2010/main" val="4192383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7CB01A9-0D64-4D01-97C1-0E1FB0E1BE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AE47BEC-A3C9-495E-85C6-60F1229B06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9C6614F-137E-4D0E-B82B-E50C5904AD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B766C4-FBEE-451F-BBDC-E65E2EE5BDE1}" type="datetimeFigureOut">
              <a:rPr lang="en-GB" smtClean="0"/>
              <a:t>15/07/2021</a:t>
            </a:fld>
            <a:endParaRPr lang="en-GB"/>
          </a:p>
        </p:txBody>
      </p:sp>
      <p:sp>
        <p:nvSpPr>
          <p:cNvPr id="5" name="Footer Placeholder 4">
            <a:extLst>
              <a:ext uri="{FF2B5EF4-FFF2-40B4-BE49-F238E27FC236}">
                <a16:creationId xmlns:a16="http://schemas.microsoft.com/office/drawing/2014/main" id="{988FDFDD-CAEC-47AF-9303-344C98EADF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E88C564-38CC-496D-BC34-0D49DE27ED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A3DC1E-28B0-444C-B9D3-860EFC12CD6D}" type="slidenum">
              <a:rPr lang="en-GB" smtClean="0"/>
              <a:t>‹#›</a:t>
            </a:fld>
            <a:endParaRPr lang="en-GB"/>
          </a:p>
        </p:txBody>
      </p:sp>
    </p:spTree>
    <p:extLst>
      <p:ext uri="{BB962C8B-B14F-4D97-AF65-F5344CB8AC3E}">
        <p14:creationId xmlns:p14="http://schemas.microsoft.com/office/powerpoint/2010/main" val="11442952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2.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hyperlink" Target="https://blogs.napier.ac.uk/cmhcl-mhts/" TargetMode="External"/><Relationship Id="rId5" Type="http://schemas.openxmlformats.org/officeDocument/2006/relationships/hyperlink" Target="mailto:cmhcl@napier.ac.uk" TargetMode="External"/><Relationship Id="rId4" Type="http://schemas.openxmlformats.org/officeDocument/2006/relationships/hyperlink" Target="mailto:A.McDonald2@napier.ac.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EFFE6-DA60-49D8-942E-D9F868DC8C6E}"/>
              </a:ext>
            </a:extLst>
          </p:cNvPr>
          <p:cNvSpPr>
            <a:spLocks noGrp="1"/>
          </p:cNvSpPr>
          <p:nvPr>
            <p:ph type="ctrTitle"/>
          </p:nvPr>
        </p:nvSpPr>
        <p:spPr>
          <a:xfrm>
            <a:off x="1706880" y="1985962"/>
            <a:ext cx="9144000" cy="3546157"/>
          </a:xfrm>
          <a:noFill/>
        </p:spPr>
        <p:txBody>
          <a:bodyPr>
            <a:noAutofit/>
          </a:bodyPr>
          <a:lstStyle/>
          <a:p>
            <a:br>
              <a:rPr lang="en-GB" sz="5000" dirty="0">
                <a:solidFill>
                  <a:srgbClr val="365A8E"/>
                </a:solidFill>
              </a:rPr>
            </a:br>
            <a:br>
              <a:rPr lang="en-GB" sz="5000" dirty="0">
                <a:solidFill>
                  <a:srgbClr val="365A8E"/>
                </a:solidFill>
              </a:rPr>
            </a:br>
            <a:br>
              <a:rPr lang="en-GB" sz="5000" dirty="0">
                <a:solidFill>
                  <a:srgbClr val="365A8E"/>
                </a:solidFill>
              </a:rPr>
            </a:br>
            <a:br>
              <a:rPr lang="en-GB" sz="5000" dirty="0">
                <a:solidFill>
                  <a:srgbClr val="365A8E"/>
                </a:solidFill>
              </a:rPr>
            </a:br>
            <a:br>
              <a:rPr lang="en-GB" sz="5000" dirty="0">
                <a:solidFill>
                  <a:srgbClr val="365A8E"/>
                </a:solidFill>
              </a:rPr>
            </a:br>
            <a:br>
              <a:rPr lang="en-GB" sz="5000" dirty="0">
                <a:solidFill>
                  <a:srgbClr val="365A8E"/>
                </a:solidFill>
              </a:rPr>
            </a:br>
            <a:r>
              <a:rPr lang="en-GB" sz="5000" b="1" dirty="0">
                <a:solidFill>
                  <a:srgbClr val="365A8E"/>
                </a:solidFill>
              </a:rPr>
              <a:t>The Mental Health Tribunal for </a:t>
            </a:r>
            <a:br>
              <a:rPr lang="en-GB" sz="5000" b="1" dirty="0">
                <a:solidFill>
                  <a:srgbClr val="365A8E"/>
                </a:solidFill>
              </a:rPr>
            </a:br>
            <a:r>
              <a:rPr lang="en-GB" sz="5000" b="1" dirty="0">
                <a:solidFill>
                  <a:srgbClr val="365A8E"/>
                </a:solidFill>
              </a:rPr>
              <a:t>Scotland: the views and experiences of Patients, Named Persons, Practitioners and Tribunal Members</a:t>
            </a:r>
          </a:p>
        </p:txBody>
      </p:sp>
      <p:pic>
        <p:nvPicPr>
          <p:cNvPr id="31" name="Picture 30">
            <a:extLst>
              <a:ext uri="{FF2B5EF4-FFF2-40B4-BE49-F238E27FC236}">
                <a16:creationId xmlns:a16="http://schemas.microsoft.com/office/drawing/2014/main" id="{D8F130C4-85BB-4625-A7D2-BFEE4E3B24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5679" y="415344"/>
            <a:ext cx="11028927" cy="1037536"/>
          </a:xfrm>
          <a:prstGeom prst="rect">
            <a:avLst/>
          </a:prstGeom>
        </p:spPr>
      </p:pic>
      <p:pic>
        <p:nvPicPr>
          <p:cNvPr id="11" name="Audio 10">
            <a:hlinkClick r:id="" action="ppaction://media"/>
            <a:extLst>
              <a:ext uri="{FF2B5EF4-FFF2-40B4-BE49-F238E27FC236}">
                <a16:creationId xmlns:a16="http://schemas.microsoft.com/office/drawing/2014/main" id="{340EC130-1E93-4579-9EC7-57A26044276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4143737935"/>
      </p:ext>
    </p:extLst>
  </p:cSld>
  <p:clrMapOvr>
    <a:masterClrMapping/>
  </p:clrMapOvr>
  <mc:AlternateContent xmlns:mc="http://schemas.openxmlformats.org/markup-compatibility/2006" xmlns:p14="http://schemas.microsoft.com/office/powerpoint/2010/main">
    <mc:Choice Requires="p14">
      <p:transition spd="slow" p14:dur="2000" advTm="12885"/>
    </mc:Choice>
    <mc:Fallback xmlns="">
      <p:transition spd="slow" advTm="1288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D3AE0-1819-EF4F-952A-9AD7655CF625}"/>
              </a:ext>
            </a:extLst>
          </p:cNvPr>
          <p:cNvSpPr>
            <a:spLocks noGrp="1"/>
          </p:cNvSpPr>
          <p:nvPr>
            <p:ph type="title"/>
          </p:nvPr>
        </p:nvSpPr>
        <p:spPr/>
        <p:txBody>
          <a:bodyPr>
            <a:normAutofit/>
          </a:bodyPr>
          <a:lstStyle/>
          <a:p>
            <a:pPr algn="ctr"/>
            <a:br>
              <a:rPr lang="en-GB" dirty="0"/>
            </a:br>
            <a:r>
              <a:rPr lang="en-GB" b="1" dirty="0">
                <a:solidFill>
                  <a:srgbClr val="365A8E"/>
                </a:solidFill>
              </a:rPr>
              <a:t>Background</a:t>
            </a:r>
            <a:endParaRPr lang="en-US" b="1" dirty="0">
              <a:solidFill>
                <a:srgbClr val="365A8E"/>
              </a:solidFill>
            </a:endParaRPr>
          </a:p>
        </p:txBody>
      </p:sp>
      <p:sp>
        <p:nvSpPr>
          <p:cNvPr id="3" name="Content Placeholder 2">
            <a:extLst>
              <a:ext uri="{FF2B5EF4-FFF2-40B4-BE49-F238E27FC236}">
                <a16:creationId xmlns:a16="http://schemas.microsoft.com/office/drawing/2014/main" id="{C3280BF5-A503-B24D-BCDE-8E382FC6E91C}"/>
              </a:ext>
            </a:extLst>
          </p:cNvPr>
          <p:cNvSpPr>
            <a:spLocks noGrp="1"/>
          </p:cNvSpPr>
          <p:nvPr>
            <p:ph idx="1"/>
          </p:nvPr>
        </p:nvSpPr>
        <p:spPr/>
        <p:txBody>
          <a:bodyPr/>
          <a:lstStyle/>
          <a:p>
            <a:pPr marL="0" indent="0">
              <a:buNone/>
            </a:pPr>
            <a:r>
              <a:rPr lang="en-US" dirty="0">
                <a:solidFill>
                  <a:srgbClr val="365A8E"/>
                </a:solidFill>
              </a:rPr>
              <a:t>The Mental Health (Care and Treatment) (Scotland) Act 2003 authorizes and regulates compulsory psychiatric treatment.</a:t>
            </a:r>
          </a:p>
          <a:p>
            <a:pPr marL="0" indent="0">
              <a:buNone/>
            </a:pPr>
            <a:endParaRPr lang="en-US" dirty="0">
              <a:solidFill>
                <a:srgbClr val="365A8E"/>
              </a:solidFill>
            </a:endParaRPr>
          </a:p>
          <a:p>
            <a:pPr marL="0" indent="0">
              <a:buNone/>
            </a:pPr>
            <a:r>
              <a:rPr lang="en-US" dirty="0">
                <a:solidFill>
                  <a:srgbClr val="365A8E"/>
                </a:solidFill>
              </a:rPr>
              <a:t>Human rights-based principles which underpin the Act designed to safeguard patients’ autonomy, deliver appropriate care and protect against unnecessary intervention.</a:t>
            </a:r>
          </a:p>
          <a:p>
            <a:pPr marL="0" indent="0">
              <a:buNone/>
            </a:pPr>
            <a:endParaRPr lang="en-US" dirty="0">
              <a:solidFill>
                <a:srgbClr val="365A8E"/>
              </a:solidFill>
            </a:endParaRPr>
          </a:p>
          <a:p>
            <a:pPr marL="0" indent="0">
              <a:buNone/>
            </a:pPr>
            <a:r>
              <a:rPr lang="en-US" dirty="0">
                <a:solidFill>
                  <a:srgbClr val="365A8E"/>
                </a:solidFill>
              </a:rPr>
              <a:t>Mental Health Tribunal for Scotland (MHTS) established to protect these principles. </a:t>
            </a:r>
          </a:p>
        </p:txBody>
      </p:sp>
      <p:pic>
        <p:nvPicPr>
          <p:cNvPr id="5" name="Picture 4">
            <a:extLst>
              <a:ext uri="{FF2B5EF4-FFF2-40B4-BE49-F238E27FC236}">
                <a16:creationId xmlns:a16="http://schemas.microsoft.com/office/drawing/2014/main" id="{108680A0-C5FE-194D-8CC7-E7435452E7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0392" y="5963920"/>
            <a:ext cx="6259864" cy="588891"/>
          </a:xfrm>
          <a:prstGeom prst="rect">
            <a:avLst/>
          </a:prstGeom>
        </p:spPr>
      </p:pic>
      <p:pic>
        <p:nvPicPr>
          <p:cNvPr id="13" name="Audio 12">
            <a:hlinkClick r:id="" action="ppaction://media"/>
            <a:extLst>
              <a:ext uri="{FF2B5EF4-FFF2-40B4-BE49-F238E27FC236}">
                <a16:creationId xmlns:a16="http://schemas.microsoft.com/office/drawing/2014/main" id="{54E96A05-6C1D-44DC-AC7E-4C9D49930F9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2798762953"/>
      </p:ext>
    </p:extLst>
  </p:cSld>
  <p:clrMapOvr>
    <a:masterClrMapping/>
  </p:clrMapOvr>
  <mc:AlternateContent xmlns:mc="http://schemas.openxmlformats.org/markup-compatibility/2006" xmlns:p14="http://schemas.microsoft.com/office/powerpoint/2010/main">
    <mc:Choice Requires="p14">
      <p:transition spd="slow" p14:dur="2000" advTm="80196"/>
    </mc:Choice>
    <mc:Fallback xmlns="">
      <p:transition spd="slow" advTm="8019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32490-87EB-494E-8DED-80569D0787F8}"/>
              </a:ext>
            </a:extLst>
          </p:cNvPr>
          <p:cNvSpPr>
            <a:spLocks noGrp="1"/>
          </p:cNvSpPr>
          <p:nvPr>
            <p:ph type="title"/>
          </p:nvPr>
        </p:nvSpPr>
        <p:spPr/>
        <p:txBody>
          <a:bodyPr/>
          <a:lstStyle/>
          <a:p>
            <a:pPr algn="ctr"/>
            <a:r>
              <a:rPr lang="en-GB" b="1" dirty="0">
                <a:solidFill>
                  <a:srgbClr val="365A8E"/>
                </a:solidFill>
              </a:rPr>
              <a:t>MHTS Project</a:t>
            </a:r>
          </a:p>
        </p:txBody>
      </p:sp>
      <p:sp>
        <p:nvSpPr>
          <p:cNvPr id="3" name="Content Placeholder 2">
            <a:extLst>
              <a:ext uri="{FF2B5EF4-FFF2-40B4-BE49-F238E27FC236}">
                <a16:creationId xmlns:a16="http://schemas.microsoft.com/office/drawing/2014/main" id="{3CC5DC2C-34B1-4EAC-A483-0F771969C862}"/>
              </a:ext>
            </a:extLst>
          </p:cNvPr>
          <p:cNvSpPr>
            <a:spLocks noGrp="1"/>
          </p:cNvSpPr>
          <p:nvPr>
            <p:ph idx="1"/>
          </p:nvPr>
        </p:nvSpPr>
        <p:spPr/>
        <p:txBody>
          <a:bodyPr>
            <a:normAutofit/>
          </a:bodyPr>
          <a:lstStyle/>
          <a:p>
            <a:endParaRPr lang="en-GB" dirty="0">
              <a:solidFill>
                <a:srgbClr val="365A8E"/>
              </a:solidFill>
              <a:ea typeface="Times New Roman" panose="02020603050405020304" pitchFamily="18" charset="0"/>
              <a:cs typeface="Times New Roman" panose="02020603050405020304" pitchFamily="18" charset="0"/>
            </a:endParaRPr>
          </a:p>
          <a:p>
            <a:endParaRPr lang="en-GB" dirty="0">
              <a:effectLst/>
              <a:ea typeface="Times New Roman" panose="02020603050405020304" pitchFamily="18" charset="0"/>
              <a:cs typeface="Times New Roman" panose="02020603050405020304" pitchFamily="18" charset="0"/>
            </a:endParaRPr>
          </a:p>
          <a:p>
            <a:endParaRPr lang="en-GB" dirty="0">
              <a:effectLst/>
              <a:ea typeface="Times New Roman" panose="02020603050405020304" pitchFamily="18" charset="0"/>
              <a:cs typeface="Times New Roman" panose="02020603050405020304" pitchFamily="18" charset="0"/>
            </a:endParaRPr>
          </a:p>
          <a:p>
            <a:endParaRPr lang="en-GB" dirty="0">
              <a:effectLst/>
              <a:ea typeface="Times New Roman" panose="02020603050405020304" pitchFamily="18" charset="0"/>
              <a:cs typeface="Times New Roman" panose="02020603050405020304" pitchFamily="18" charset="0"/>
            </a:endParaRPr>
          </a:p>
          <a:p>
            <a:endParaRPr lang="en-GB" dirty="0"/>
          </a:p>
        </p:txBody>
      </p:sp>
      <p:pic>
        <p:nvPicPr>
          <p:cNvPr id="4" name="Picture 3">
            <a:extLst>
              <a:ext uri="{FF2B5EF4-FFF2-40B4-BE49-F238E27FC236}">
                <a16:creationId xmlns:a16="http://schemas.microsoft.com/office/drawing/2014/main" id="{D0D73F52-05F7-43AF-9225-303F6C1C22F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78286" y="6176963"/>
            <a:ext cx="5121729" cy="481822"/>
          </a:xfrm>
          <a:prstGeom prst="rect">
            <a:avLst/>
          </a:prstGeom>
        </p:spPr>
      </p:pic>
      <p:sp>
        <p:nvSpPr>
          <p:cNvPr id="5" name="Rectangle 4">
            <a:extLst>
              <a:ext uri="{FF2B5EF4-FFF2-40B4-BE49-F238E27FC236}">
                <a16:creationId xmlns:a16="http://schemas.microsoft.com/office/drawing/2014/main" id="{543A9A31-E057-D448-A79A-9C25C296FC7B}"/>
              </a:ext>
            </a:extLst>
          </p:cNvPr>
          <p:cNvSpPr/>
          <p:nvPr/>
        </p:nvSpPr>
        <p:spPr>
          <a:xfrm>
            <a:off x="312822" y="1329740"/>
            <a:ext cx="12633158" cy="5078313"/>
          </a:xfrm>
          <a:prstGeom prst="rect">
            <a:avLst/>
          </a:prstGeom>
        </p:spPr>
        <p:txBody>
          <a:bodyPr wrap="square">
            <a:spAutoFit/>
          </a:bodyPr>
          <a:lstStyle/>
          <a:p>
            <a:r>
              <a:rPr lang="en-GB" sz="2800" dirty="0">
                <a:solidFill>
                  <a:srgbClr val="365A8E"/>
                </a:solidFill>
              </a:rPr>
              <a:t>Project Team:</a:t>
            </a:r>
          </a:p>
          <a:p>
            <a:pPr lvl="1"/>
            <a:r>
              <a:rPr lang="en-GB" dirty="0">
                <a:solidFill>
                  <a:srgbClr val="365A8E"/>
                </a:solidFill>
              </a:rPr>
              <a:t>Professor Jill </a:t>
            </a:r>
            <a:r>
              <a:rPr lang="en-GB" dirty="0" err="1">
                <a:solidFill>
                  <a:srgbClr val="365A8E"/>
                </a:solidFill>
              </a:rPr>
              <a:t>Stavert</a:t>
            </a:r>
            <a:r>
              <a:rPr lang="en-GB" dirty="0">
                <a:solidFill>
                  <a:srgbClr val="365A8E"/>
                </a:solidFill>
              </a:rPr>
              <a:t>, Centre for Mental Health and Capacity Law, Edinburgh Napier University  (Principal Investigator)</a:t>
            </a:r>
          </a:p>
          <a:p>
            <a:pPr lvl="1"/>
            <a:r>
              <a:rPr lang="en-GB" dirty="0">
                <a:solidFill>
                  <a:srgbClr val="365A8E"/>
                </a:solidFill>
              </a:rPr>
              <a:t>Professor Michael Brown, Queen’s University Belfast (Co-Investigator) </a:t>
            </a:r>
          </a:p>
          <a:p>
            <a:pPr lvl="1"/>
            <a:r>
              <a:rPr lang="en-GB" dirty="0">
                <a:solidFill>
                  <a:srgbClr val="365A8E"/>
                </a:solidFill>
              </a:rPr>
              <a:t>Aimee McDonald (Research Assistant, January 2021-)</a:t>
            </a:r>
          </a:p>
          <a:p>
            <a:pPr lvl="1"/>
            <a:r>
              <a:rPr lang="en-GB" dirty="0">
                <a:solidFill>
                  <a:srgbClr val="365A8E"/>
                </a:solidFill>
              </a:rPr>
              <a:t>Aisha Macgregor (Research Assistant, 2018-2020); </a:t>
            </a:r>
            <a:r>
              <a:rPr lang="en-GB" dirty="0" err="1">
                <a:solidFill>
                  <a:srgbClr val="365A8E"/>
                </a:solidFill>
              </a:rPr>
              <a:t>Ini</a:t>
            </a:r>
            <a:r>
              <a:rPr lang="en-GB" dirty="0">
                <a:solidFill>
                  <a:srgbClr val="365A8E"/>
                </a:solidFill>
              </a:rPr>
              <a:t> </a:t>
            </a:r>
            <a:r>
              <a:rPr lang="en-GB" dirty="0" err="1">
                <a:solidFill>
                  <a:srgbClr val="365A8E"/>
                </a:solidFill>
              </a:rPr>
              <a:t>Enang</a:t>
            </a:r>
            <a:r>
              <a:rPr lang="en-GB" dirty="0">
                <a:solidFill>
                  <a:srgbClr val="365A8E"/>
                </a:solidFill>
              </a:rPr>
              <a:t> (Research Assistant, 2020)</a:t>
            </a:r>
          </a:p>
          <a:p>
            <a:endParaRPr lang="en-GB" sz="2800" dirty="0">
              <a:solidFill>
                <a:srgbClr val="365A8E"/>
              </a:solidFill>
            </a:endParaRPr>
          </a:p>
          <a:p>
            <a:r>
              <a:rPr lang="en-GB" sz="2800" dirty="0">
                <a:solidFill>
                  <a:srgbClr val="365A8E"/>
                </a:solidFill>
              </a:rPr>
              <a:t>This project is the first </a:t>
            </a:r>
            <a:r>
              <a:rPr lang="en-GB" sz="2800" dirty="0">
                <a:solidFill>
                  <a:srgbClr val="365A8E"/>
                </a:solidFill>
                <a:ea typeface="Times New Roman" panose="02020603050405020304" pitchFamily="18" charset="0"/>
              </a:rPr>
              <a:t>of its kind.</a:t>
            </a:r>
          </a:p>
          <a:p>
            <a:endParaRPr lang="en-GB" sz="2800" dirty="0">
              <a:solidFill>
                <a:srgbClr val="365A8E"/>
              </a:solidFill>
              <a:ea typeface="Times New Roman" panose="02020603050405020304" pitchFamily="18" charset="0"/>
            </a:endParaRPr>
          </a:p>
          <a:p>
            <a:r>
              <a:rPr lang="en-GB" sz="2800" dirty="0">
                <a:solidFill>
                  <a:srgbClr val="365A8E"/>
                </a:solidFill>
                <a:ea typeface="Times New Roman" panose="02020603050405020304" pitchFamily="18" charset="0"/>
              </a:rPr>
              <a:t>Independent and funded by the Nuffield Foundation. </a:t>
            </a:r>
          </a:p>
          <a:p>
            <a:endParaRPr lang="en-GB" sz="2800" dirty="0">
              <a:solidFill>
                <a:srgbClr val="365A8E"/>
              </a:solidFill>
              <a:ea typeface="Times New Roman" panose="02020603050405020304" pitchFamily="18" charset="0"/>
            </a:endParaRPr>
          </a:p>
          <a:p>
            <a:r>
              <a:rPr lang="en-GB" sz="2800" dirty="0">
                <a:solidFill>
                  <a:srgbClr val="365A8E"/>
                </a:solidFill>
                <a:ea typeface="Times New Roman" panose="02020603050405020304" pitchFamily="18" charset="0"/>
              </a:rPr>
              <a:t>Runs October 2017 – February 2022.</a:t>
            </a:r>
          </a:p>
          <a:p>
            <a:endParaRPr lang="en-GB" sz="2800" dirty="0">
              <a:solidFill>
                <a:srgbClr val="365A8E"/>
              </a:solidFill>
              <a:ea typeface="Times New Roman" panose="02020603050405020304" pitchFamily="18" charset="0"/>
            </a:endParaRPr>
          </a:p>
          <a:p>
            <a:endParaRPr lang="en-GB" sz="2800" dirty="0">
              <a:solidFill>
                <a:srgbClr val="365A8E"/>
              </a:solidFill>
              <a:ea typeface="Times New Roman" panose="02020603050405020304" pitchFamily="18" charset="0"/>
            </a:endParaRPr>
          </a:p>
        </p:txBody>
      </p:sp>
      <p:pic>
        <p:nvPicPr>
          <p:cNvPr id="15" name="Audio 14">
            <a:hlinkClick r:id="" action="ppaction://media"/>
            <a:extLst>
              <a:ext uri="{FF2B5EF4-FFF2-40B4-BE49-F238E27FC236}">
                <a16:creationId xmlns:a16="http://schemas.microsoft.com/office/drawing/2014/main" id="{907B09C0-6577-47E2-AB14-018561E909A6}"/>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3708299789"/>
      </p:ext>
    </p:extLst>
  </p:cSld>
  <p:clrMapOvr>
    <a:masterClrMapping/>
  </p:clrMapOvr>
  <mc:AlternateContent xmlns:mc="http://schemas.openxmlformats.org/markup-compatibility/2006" xmlns:p14="http://schemas.microsoft.com/office/powerpoint/2010/main">
    <mc:Choice Requires="p14">
      <p:transition spd="slow" p14:dur="2000" advTm="41110"/>
    </mc:Choice>
    <mc:Fallback xmlns="">
      <p:transition spd="slow" advTm="4111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335FE-4019-4828-950C-570A49E7EE06}"/>
              </a:ext>
            </a:extLst>
          </p:cNvPr>
          <p:cNvSpPr>
            <a:spLocks noGrp="1"/>
          </p:cNvSpPr>
          <p:nvPr>
            <p:ph type="title"/>
          </p:nvPr>
        </p:nvSpPr>
        <p:spPr/>
        <p:txBody>
          <a:bodyPr/>
          <a:lstStyle/>
          <a:p>
            <a:pPr algn="ctr"/>
            <a:r>
              <a:rPr lang="en-GB" b="1" dirty="0">
                <a:solidFill>
                  <a:schemeClr val="accent1">
                    <a:lumMod val="75000"/>
                  </a:schemeClr>
                </a:solidFill>
              </a:rPr>
              <a:t>Study Aims</a:t>
            </a:r>
          </a:p>
        </p:txBody>
      </p:sp>
      <p:sp>
        <p:nvSpPr>
          <p:cNvPr id="3" name="Content Placeholder 2">
            <a:extLst>
              <a:ext uri="{FF2B5EF4-FFF2-40B4-BE49-F238E27FC236}">
                <a16:creationId xmlns:a16="http://schemas.microsoft.com/office/drawing/2014/main" id="{4602C283-032B-443E-86C9-5C1F6A4FF993}"/>
              </a:ext>
            </a:extLst>
          </p:cNvPr>
          <p:cNvSpPr>
            <a:spLocks noGrp="1"/>
          </p:cNvSpPr>
          <p:nvPr>
            <p:ph idx="1"/>
          </p:nvPr>
        </p:nvSpPr>
        <p:spPr>
          <a:xfrm>
            <a:off x="838200" y="1464678"/>
            <a:ext cx="10515600" cy="4351338"/>
          </a:xfrm>
        </p:spPr>
        <p:txBody>
          <a:bodyPr>
            <a:noAutofit/>
          </a:bodyPr>
          <a:lstStyle/>
          <a:p>
            <a:pPr marL="0" lvl="0" indent="0">
              <a:buNone/>
            </a:pPr>
            <a:r>
              <a:rPr lang="en-GB" sz="2700" dirty="0">
                <a:solidFill>
                  <a:srgbClr val="365A8E"/>
                </a:solidFill>
              </a:rPr>
              <a:t>To find out a wide range of views on and experiences of the MHTS processes.</a:t>
            </a:r>
          </a:p>
          <a:p>
            <a:pPr marL="0" lvl="0" indent="0">
              <a:buNone/>
            </a:pPr>
            <a:endParaRPr lang="en-GB" sz="2700" dirty="0">
              <a:solidFill>
                <a:srgbClr val="365A8E"/>
              </a:solidFill>
            </a:endParaRPr>
          </a:p>
          <a:p>
            <a:pPr marL="0" lvl="0" indent="0">
              <a:buNone/>
            </a:pPr>
            <a:r>
              <a:rPr lang="en-GB" sz="2700" dirty="0">
                <a:solidFill>
                  <a:srgbClr val="365A8E"/>
                </a:solidFill>
              </a:rPr>
              <a:t>To evaluate the extent to which the MHTS currently gives effect to the 2003 Act’s principles and existing and evolving international human rights standards.</a:t>
            </a:r>
          </a:p>
          <a:p>
            <a:pPr marL="0" lvl="0" indent="0">
              <a:buNone/>
            </a:pPr>
            <a:endParaRPr lang="en-GB" sz="2700" dirty="0">
              <a:solidFill>
                <a:srgbClr val="365A8E"/>
              </a:solidFill>
            </a:endParaRPr>
          </a:p>
          <a:p>
            <a:pPr marL="0" lvl="0" indent="0">
              <a:buNone/>
            </a:pPr>
            <a:r>
              <a:rPr lang="en-GB" sz="2700" dirty="0">
                <a:solidFill>
                  <a:srgbClr val="365A8E"/>
                </a:solidFill>
              </a:rPr>
              <a:t>To assess good practice and where improvements can be made.</a:t>
            </a:r>
          </a:p>
          <a:p>
            <a:pPr marL="0" lvl="0" indent="0">
              <a:buNone/>
            </a:pPr>
            <a:endParaRPr lang="en-GB" sz="2700" dirty="0">
              <a:solidFill>
                <a:srgbClr val="365A8E"/>
              </a:solidFill>
            </a:endParaRPr>
          </a:p>
        </p:txBody>
      </p:sp>
      <p:pic>
        <p:nvPicPr>
          <p:cNvPr id="4" name="Picture 3">
            <a:extLst>
              <a:ext uri="{FF2B5EF4-FFF2-40B4-BE49-F238E27FC236}">
                <a16:creationId xmlns:a16="http://schemas.microsoft.com/office/drawing/2014/main" id="{DB04963B-F700-4E91-A3A9-AAA63ECF59F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47757" y="6176963"/>
            <a:ext cx="5121729" cy="481822"/>
          </a:xfrm>
          <a:prstGeom prst="rect">
            <a:avLst/>
          </a:prstGeom>
        </p:spPr>
      </p:pic>
      <p:pic>
        <p:nvPicPr>
          <p:cNvPr id="8" name="Audio 7">
            <a:hlinkClick r:id="" action="ppaction://media"/>
            <a:extLst>
              <a:ext uri="{FF2B5EF4-FFF2-40B4-BE49-F238E27FC236}">
                <a16:creationId xmlns:a16="http://schemas.microsoft.com/office/drawing/2014/main" id="{2236419C-01EB-4628-8504-6A250BE253B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3542846468"/>
      </p:ext>
    </p:extLst>
  </p:cSld>
  <p:clrMapOvr>
    <a:masterClrMapping/>
  </p:clrMapOvr>
  <mc:AlternateContent xmlns:mc="http://schemas.openxmlformats.org/markup-compatibility/2006" xmlns:p14="http://schemas.microsoft.com/office/powerpoint/2010/main">
    <mc:Choice Requires="p14">
      <p:transition spd="slow" p14:dur="2000" advTm="46171"/>
    </mc:Choice>
    <mc:Fallback xmlns="">
      <p:transition spd="slow" advTm="4617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7730C-B2AB-8D41-92E7-6E29CAF7E5F5}"/>
              </a:ext>
            </a:extLst>
          </p:cNvPr>
          <p:cNvSpPr>
            <a:spLocks noGrp="1"/>
          </p:cNvSpPr>
          <p:nvPr>
            <p:ph type="title"/>
          </p:nvPr>
        </p:nvSpPr>
        <p:spPr/>
        <p:txBody>
          <a:bodyPr/>
          <a:lstStyle/>
          <a:p>
            <a:pPr algn="ctr"/>
            <a:r>
              <a:rPr lang="en-US" b="1" dirty="0">
                <a:solidFill>
                  <a:srgbClr val="365A8E"/>
                </a:solidFill>
              </a:rPr>
              <a:t>Study Importance</a:t>
            </a:r>
          </a:p>
        </p:txBody>
      </p:sp>
      <p:sp>
        <p:nvSpPr>
          <p:cNvPr id="3" name="Content Placeholder 2">
            <a:extLst>
              <a:ext uri="{FF2B5EF4-FFF2-40B4-BE49-F238E27FC236}">
                <a16:creationId xmlns:a16="http://schemas.microsoft.com/office/drawing/2014/main" id="{21189C13-6233-2D4D-BE02-16D4564788D9}"/>
              </a:ext>
            </a:extLst>
          </p:cNvPr>
          <p:cNvSpPr>
            <a:spLocks noGrp="1"/>
          </p:cNvSpPr>
          <p:nvPr>
            <p:ph idx="1"/>
          </p:nvPr>
        </p:nvSpPr>
        <p:spPr/>
        <p:txBody>
          <a:bodyPr>
            <a:normAutofit fontScale="92500"/>
          </a:bodyPr>
          <a:lstStyle/>
          <a:p>
            <a:pPr marL="0" indent="0">
              <a:buNone/>
            </a:pPr>
            <a:r>
              <a:rPr lang="en-US" dirty="0">
                <a:solidFill>
                  <a:srgbClr val="365A8E"/>
                </a:solidFill>
              </a:rPr>
              <a:t>Our final report will be publicly available and shared with, amongst others, the MHTS, Scottish Government and the Scottish Mental Health Law Review.</a:t>
            </a:r>
          </a:p>
          <a:p>
            <a:endParaRPr lang="en-US" b="1" dirty="0">
              <a:solidFill>
                <a:srgbClr val="365A8E"/>
              </a:solidFill>
            </a:endParaRPr>
          </a:p>
          <a:p>
            <a:pPr marL="0" indent="0">
              <a:buNone/>
            </a:pPr>
            <a:r>
              <a:rPr lang="en-US" dirty="0">
                <a:solidFill>
                  <a:srgbClr val="365A8E"/>
                </a:solidFill>
              </a:rPr>
              <a:t>In order to make recommendations we need to hear from patients and named persons who have had experience of the MHTS, preferably within the last 5 years.</a:t>
            </a:r>
          </a:p>
          <a:p>
            <a:endParaRPr lang="en-US" dirty="0">
              <a:solidFill>
                <a:srgbClr val="365A8E"/>
              </a:solidFill>
            </a:endParaRPr>
          </a:p>
          <a:p>
            <a:pPr marL="0" indent="0">
              <a:buNone/>
            </a:pPr>
            <a:r>
              <a:rPr lang="en-US" dirty="0">
                <a:solidFill>
                  <a:srgbClr val="365A8E"/>
                </a:solidFill>
              </a:rPr>
              <a:t>The study is NOT assessing whether compulsory psychiatric care and treatment was necessary. It is about evaluating experiences of the MHTS and making recommendations to improve this if necessary.</a:t>
            </a:r>
          </a:p>
        </p:txBody>
      </p:sp>
      <p:pic>
        <p:nvPicPr>
          <p:cNvPr id="4" name="Picture 3">
            <a:extLst>
              <a:ext uri="{FF2B5EF4-FFF2-40B4-BE49-F238E27FC236}">
                <a16:creationId xmlns:a16="http://schemas.microsoft.com/office/drawing/2014/main" id="{7E3B6E7A-A3C2-0446-B71A-794710CD86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47757" y="6176963"/>
            <a:ext cx="5121729" cy="481822"/>
          </a:xfrm>
          <a:prstGeom prst="rect">
            <a:avLst/>
          </a:prstGeom>
        </p:spPr>
      </p:pic>
      <p:pic>
        <p:nvPicPr>
          <p:cNvPr id="13" name="Audio 12">
            <a:hlinkClick r:id="" action="ppaction://media"/>
            <a:extLst>
              <a:ext uri="{FF2B5EF4-FFF2-40B4-BE49-F238E27FC236}">
                <a16:creationId xmlns:a16="http://schemas.microsoft.com/office/drawing/2014/main" id="{1DB4E24C-A914-4D1C-810D-4C7DF75C705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2817963812"/>
      </p:ext>
    </p:extLst>
  </p:cSld>
  <p:clrMapOvr>
    <a:masterClrMapping/>
  </p:clrMapOvr>
  <mc:AlternateContent xmlns:mc="http://schemas.openxmlformats.org/markup-compatibility/2006" xmlns:p14="http://schemas.microsoft.com/office/powerpoint/2010/main">
    <mc:Choice Requires="p14">
      <p:transition spd="slow" p14:dur="2000" advTm="63888"/>
    </mc:Choice>
    <mc:Fallback xmlns="">
      <p:transition spd="slow" advTm="6388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E4E7E-B810-4844-A3BB-F3E302BFEF58}"/>
              </a:ext>
            </a:extLst>
          </p:cNvPr>
          <p:cNvSpPr>
            <a:spLocks noGrp="1"/>
          </p:cNvSpPr>
          <p:nvPr>
            <p:ph type="title"/>
          </p:nvPr>
        </p:nvSpPr>
        <p:spPr/>
        <p:txBody>
          <a:bodyPr>
            <a:normAutofit/>
          </a:bodyPr>
          <a:lstStyle/>
          <a:p>
            <a:pPr algn="ctr"/>
            <a:r>
              <a:rPr lang="en-US" dirty="0">
                <a:solidFill>
                  <a:srgbClr val="365A8E"/>
                </a:solidFill>
                <a:latin typeface="Calibri" panose="020F0502020204030204" pitchFamily="34" charset="0"/>
                <a:cs typeface="Calibri" panose="020F0502020204030204" pitchFamily="34" charset="0"/>
              </a:rPr>
              <a:t>Ways to get involved</a:t>
            </a:r>
          </a:p>
        </p:txBody>
      </p:sp>
      <p:sp>
        <p:nvSpPr>
          <p:cNvPr id="3" name="Content Placeholder 2">
            <a:extLst>
              <a:ext uri="{FF2B5EF4-FFF2-40B4-BE49-F238E27FC236}">
                <a16:creationId xmlns:a16="http://schemas.microsoft.com/office/drawing/2014/main" id="{D573DE0C-7A9B-2442-8364-EC34FE826DB1}"/>
              </a:ext>
            </a:extLst>
          </p:cNvPr>
          <p:cNvSpPr>
            <a:spLocks noGrp="1"/>
          </p:cNvSpPr>
          <p:nvPr>
            <p:ph idx="1"/>
          </p:nvPr>
        </p:nvSpPr>
        <p:spPr/>
        <p:txBody>
          <a:bodyPr/>
          <a:lstStyle/>
          <a:p>
            <a:pPr marL="0" indent="0">
              <a:buNone/>
            </a:pPr>
            <a:endParaRPr lang="en-US" dirty="0">
              <a:solidFill>
                <a:srgbClr val="365A8E"/>
              </a:solidFill>
            </a:endParaRPr>
          </a:p>
          <a:p>
            <a:pPr marL="0" indent="0">
              <a:buNone/>
            </a:pPr>
            <a:r>
              <a:rPr lang="en-US" dirty="0">
                <a:solidFill>
                  <a:srgbClr val="365A8E"/>
                </a:solidFill>
              </a:rPr>
              <a:t>Supporting patient and named person involvement with this study. </a:t>
            </a:r>
          </a:p>
          <a:p>
            <a:pPr marL="0" indent="0">
              <a:buNone/>
            </a:pPr>
            <a:endParaRPr lang="en-US" dirty="0">
              <a:solidFill>
                <a:srgbClr val="365A8E"/>
              </a:solidFill>
            </a:endParaRPr>
          </a:p>
          <a:p>
            <a:pPr marL="0" indent="0">
              <a:buNone/>
            </a:pPr>
            <a:r>
              <a:rPr lang="en-US" dirty="0">
                <a:solidFill>
                  <a:srgbClr val="365A8E"/>
                </a:solidFill>
              </a:rPr>
              <a:t>Informing networks about the study and contacting us.</a:t>
            </a:r>
          </a:p>
          <a:p>
            <a:pPr marL="0" indent="0">
              <a:buNone/>
            </a:pPr>
            <a:endParaRPr lang="en-US" dirty="0">
              <a:solidFill>
                <a:srgbClr val="365A8E"/>
              </a:solidFill>
            </a:endParaRPr>
          </a:p>
          <a:p>
            <a:pPr marL="0" indent="0">
              <a:buNone/>
            </a:pPr>
            <a:r>
              <a:rPr lang="en-US" dirty="0">
                <a:solidFill>
                  <a:srgbClr val="365A8E"/>
                </a:solidFill>
              </a:rPr>
              <a:t>Options for patient and named person engagement: digital or face to </a:t>
            </a:r>
            <a:r>
              <a:rPr lang="en-US" b="1" dirty="0">
                <a:solidFill>
                  <a:srgbClr val="365A8E"/>
                </a:solidFill>
              </a:rPr>
              <a:t>face focus </a:t>
            </a:r>
            <a:r>
              <a:rPr lang="en-US" dirty="0">
                <a:solidFill>
                  <a:srgbClr val="365A8E"/>
                </a:solidFill>
              </a:rPr>
              <a:t>groups OR </a:t>
            </a:r>
            <a:r>
              <a:rPr lang="en-US" b="1" dirty="0">
                <a:solidFill>
                  <a:srgbClr val="365A8E"/>
                </a:solidFill>
              </a:rPr>
              <a:t>individual interview.</a:t>
            </a:r>
          </a:p>
          <a:p>
            <a:endParaRPr lang="en-US" dirty="0">
              <a:solidFill>
                <a:srgbClr val="365A8E"/>
              </a:solidFill>
            </a:endParaRPr>
          </a:p>
          <a:p>
            <a:pPr marL="0" indent="0">
              <a:buNone/>
            </a:pPr>
            <a:endParaRPr lang="en-US" dirty="0"/>
          </a:p>
          <a:p>
            <a:endParaRPr lang="en-US" dirty="0"/>
          </a:p>
          <a:p>
            <a:endParaRPr lang="en-US" dirty="0"/>
          </a:p>
        </p:txBody>
      </p:sp>
      <p:pic>
        <p:nvPicPr>
          <p:cNvPr id="4" name="Picture 3">
            <a:extLst>
              <a:ext uri="{FF2B5EF4-FFF2-40B4-BE49-F238E27FC236}">
                <a16:creationId xmlns:a16="http://schemas.microsoft.com/office/drawing/2014/main" id="{92A5A683-0F02-144F-8B98-C4858ED54FB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74304" y="6083008"/>
            <a:ext cx="5918984" cy="556823"/>
          </a:xfrm>
          <a:prstGeom prst="rect">
            <a:avLst/>
          </a:prstGeom>
        </p:spPr>
      </p:pic>
      <p:pic>
        <p:nvPicPr>
          <p:cNvPr id="9" name="Audio 8">
            <a:hlinkClick r:id="" action="ppaction://media"/>
            <a:extLst>
              <a:ext uri="{FF2B5EF4-FFF2-40B4-BE49-F238E27FC236}">
                <a16:creationId xmlns:a16="http://schemas.microsoft.com/office/drawing/2014/main" id="{82C04A09-E2EA-5A4A-82E8-0064328C0BD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23287467"/>
      </p:ext>
    </p:extLst>
  </p:cSld>
  <p:clrMapOvr>
    <a:masterClrMapping/>
  </p:clrMapOvr>
  <mc:AlternateContent xmlns:mc="http://schemas.openxmlformats.org/markup-compatibility/2006" xmlns:p14="http://schemas.microsoft.com/office/powerpoint/2010/main">
    <mc:Choice Requires="p14">
      <p:transition spd="slow" p14:dur="2000" advTm="98794"/>
    </mc:Choice>
    <mc:Fallback xmlns="">
      <p:transition spd="slow" advTm="9879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E0614-B340-4442-A79A-1F153DFDA95D}"/>
              </a:ext>
            </a:extLst>
          </p:cNvPr>
          <p:cNvSpPr>
            <a:spLocks noGrp="1"/>
          </p:cNvSpPr>
          <p:nvPr>
            <p:ph type="title"/>
          </p:nvPr>
        </p:nvSpPr>
        <p:spPr/>
        <p:txBody>
          <a:bodyPr/>
          <a:lstStyle/>
          <a:p>
            <a:pPr algn="ctr"/>
            <a:r>
              <a:rPr lang="en-GB" b="1" dirty="0">
                <a:solidFill>
                  <a:srgbClr val="365A8E"/>
                </a:solidFill>
              </a:rPr>
              <a:t>Questions?</a:t>
            </a:r>
          </a:p>
        </p:txBody>
      </p:sp>
      <p:sp>
        <p:nvSpPr>
          <p:cNvPr id="3" name="Content Placeholder 2">
            <a:extLst>
              <a:ext uri="{FF2B5EF4-FFF2-40B4-BE49-F238E27FC236}">
                <a16:creationId xmlns:a16="http://schemas.microsoft.com/office/drawing/2014/main" id="{8E07E8B1-C859-4C25-A944-06077D963B0D}"/>
              </a:ext>
            </a:extLst>
          </p:cNvPr>
          <p:cNvSpPr>
            <a:spLocks noGrp="1"/>
          </p:cNvSpPr>
          <p:nvPr>
            <p:ph idx="1"/>
          </p:nvPr>
        </p:nvSpPr>
        <p:spPr/>
        <p:txBody>
          <a:bodyPr>
            <a:normAutofit/>
          </a:bodyPr>
          <a:lstStyle/>
          <a:p>
            <a:endParaRPr lang="en-GB" sz="3600" dirty="0"/>
          </a:p>
          <a:p>
            <a:pPr marL="0" indent="0">
              <a:buNone/>
            </a:pPr>
            <a:r>
              <a:rPr lang="en-GB" sz="3600" dirty="0">
                <a:solidFill>
                  <a:schemeClr val="accent1">
                    <a:lumMod val="75000"/>
                  </a:schemeClr>
                </a:solidFill>
              </a:rPr>
              <a:t>Contact us:</a:t>
            </a:r>
          </a:p>
          <a:p>
            <a:pPr marL="0" indent="0">
              <a:buNone/>
            </a:pPr>
            <a:r>
              <a:rPr lang="en-GB" sz="3600" dirty="0">
                <a:solidFill>
                  <a:schemeClr val="accent1">
                    <a:lumMod val="75000"/>
                  </a:schemeClr>
                </a:solidFill>
                <a:hlinkClick r:id="rId4"/>
              </a:rPr>
              <a:t>A.McDonald2@napier.ac.uk</a:t>
            </a:r>
            <a:endParaRPr lang="en-GB" sz="3600" dirty="0">
              <a:solidFill>
                <a:schemeClr val="accent1">
                  <a:lumMod val="75000"/>
                </a:schemeClr>
              </a:solidFill>
            </a:endParaRPr>
          </a:p>
          <a:p>
            <a:pPr marL="0" indent="0">
              <a:buNone/>
            </a:pPr>
            <a:r>
              <a:rPr lang="en-GB" sz="3600" dirty="0">
                <a:solidFill>
                  <a:schemeClr val="accent1">
                    <a:lumMod val="75000"/>
                  </a:schemeClr>
                </a:solidFill>
                <a:hlinkClick r:id="rId5"/>
              </a:rPr>
              <a:t>cmhcl@napier.ac.uk</a:t>
            </a:r>
            <a:endParaRPr lang="en-GB" sz="3600" dirty="0">
              <a:solidFill>
                <a:schemeClr val="accent1">
                  <a:lumMod val="75000"/>
                </a:schemeClr>
              </a:solidFill>
            </a:endParaRPr>
          </a:p>
          <a:p>
            <a:pPr marL="0" indent="0">
              <a:buNone/>
            </a:pPr>
            <a:endParaRPr lang="en-GB" sz="3600" dirty="0">
              <a:solidFill>
                <a:schemeClr val="accent1">
                  <a:lumMod val="75000"/>
                </a:schemeClr>
              </a:solidFill>
            </a:endParaRPr>
          </a:p>
          <a:p>
            <a:pPr marL="0" indent="0">
              <a:buNone/>
            </a:pPr>
            <a:r>
              <a:rPr lang="en-GB" sz="3600" dirty="0">
                <a:solidFill>
                  <a:schemeClr val="accent1">
                    <a:lumMod val="75000"/>
                  </a:schemeClr>
                </a:solidFill>
              </a:rPr>
              <a:t>Find out more about the project from of blog page </a:t>
            </a:r>
            <a:r>
              <a:rPr lang="en-GB" sz="3600" dirty="0">
                <a:solidFill>
                  <a:schemeClr val="accent1">
                    <a:lumMod val="75000"/>
                  </a:schemeClr>
                </a:solidFill>
                <a:hlinkClick r:id="rId6"/>
              </a:rPr>
              <a:t>https://blogs.napier.ac.uk/cmhcl-mhts/</a:t>
            </a:r>
            <a:endParaRPr lang="en-GB" sz="3600" dirty="0">
              <a:solidFill>
                <a:schemeClr val="accent1">
                  <a:lumMod val="75000"/>
                </a:schemeClr>
              </a:solidFill>
            </a:endParaRPr>
          </a:p>
          <a:p>
            <a:pPr marL="0" indent="0">
              <a:buNone/>
            </a:pPr>
            <a:endParaRPr lang="en-GB" sz="3600" dirty="0">
              <a:solidFill>
                <a:schemeClr val="accent1">
                  <a:lumMod val="75000"/>
                </a:schemeClr>
              </a:solidFill>
            </a:endParaRPr>
          </a:p>
          <a:p>
            <a:endParaRPr lang="en-GB" sz="3600" dirty="0">
              <a:solidFill>
                <a:schemeClr val="accent1">
                  <a:lumMod val="75000"/>
                </a:schemeClr>
              </a:solidFill>
            </a:endParaRPr>
          </a:p>
        </p:txBody>
      </p:sp>
      <p:pic>
        <p:nvPicPr>
          <p:cNvPr id="5" name="Audio 4">
            <a:hlinkClick r:id="" action="ppaction://media"/>
            <a:extLst>
              <a:ext uri="{FF2B5EF4-FFF2-40B4-BE49-F238E27FC236}">
                <a16:creationId xmlns:a16="http://schemas.microsoft.com/office/drawing/2014/main" id="{DE59E4AE-345C-4446-AB4E-0B35B7813A60}"/>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2419311726"/>
      </p:ext>
    </p:extLst>
  </p:cSld>
  <p:clrMapOvr>
    <a:masterClrMapping/>
  </p:clrMapOvr>
  <mc:AlternateContent xmlns:mc="http://schemas.openxmlformats.org/markup-compatibility/2006" xmlns:p14="http://schemas.microsoft.com/office/powerpoint/2010/main">
    <mc:Choice Requires="p14">
      <p:transition spd="slow" p14:dur="2000" advTm="35456"/>
    </mc:Choice>
    <mc:Fallback xmlns="">
      <p:transition spd="slow" advTm="3545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4B067600AA14F4F830CD3C809787141" ma:contentTypeVersion="12" ma:contentTypeDescription="Create a new document." ma:contentTypeScope="" ma:versionID="055134d50228509ed8fa30d4dd26fd7d">
  <xsd:schema xmlns:xsd="http://www.w3.org/2001/XMLSchema" xmlns:xs="http://www.w3.org/2001/XMLSchema" xmlns:p="http://schemas.microsoft.com/office/2006/metadata/properties" xmlns:ns2="09ceed7c-2d79-4c53-ae8c-ef267dfef2fc" xmlns:ns3="acbbbc1b-64ad-45f5-b216-4444116f9447" targetNamespace="http://schemas.microsoft.com/office/2006/metadata/properties" ma:root="true" ma:fieldsID="2e22a9a53ecde3508537a44dea576aa6" ns2:_="" ns3:_="">
    <xsd:import namespace="09ceed7c-2d79-4c53-ae8c-ef267dfef2fc"/>
    <xsd:import namespace="acbbbc1b-64ad-45f5-b216-4444116f944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ceed7c-2d79-4c53-ae8c-ef267dfef2f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cbbbc1b-64ad-45f5-b216-4444116f944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2197F60-9247-48C5-975E-E3690C92857F}"/>
</file>

<file path=customXml/itemProps2.xml><?xml version="1.0" encoding="utf-8"?>
<ds:datastoreItem xmlns:ds="http://schemas.openxmlformats.org/officeDocument/2006/customXml" ds:itemID="{DD1C2CF8-39A1-47D9-9BE0-73EA3E17D210}"/>
</file>

<file path=customXml/itemProps3.xml><?xml version="1.0" encoding="utf-8"?>
<ds:datastoreItem xmlns:ds="http://schemas.openxmlformats.org/officeDocument/2006/customXml" ds:itemID="{0582C728-4E5E-42E3-8FF4-43F6D6912D6B}"/>
</file>

<file path=docProps/app.xml><?xml version="1.0" encoding="utf-8"?>
<Properties xmlns="http://schemas.openxmlformats.org/officeDocument/2006/extended-properties" xmlns:vt="http://schemas.openxmlformats.org/officeDocument/2006/docPropsVTypes">
  <TotalTime>21284</TotalTime>
  <Words>575</Words>
  <Application>Microsoft Office PowerPoint</Application>
  <PresentationFormat>Widescreen</PresentationFormat>
  <Paragraphs>61</Paragraphs>
  <Slides>7</Slides>
  <Notes>3</Notes>
  <HiddenSlides>0</HiddenSlides>
  <MMClips>7</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      The Mental Health Tribunal for  Scotland: the views and experiences of Patients, Named Persons, Practitioners and Tribunal Members</vt:lpstr>
      <vt:lpstr> Background</vt:lpstr>
      <vt:lpstr>MHTS Project</vt:lpstr>
      <vt:lpstr>Study Aims</vt:lpstr>
      <vt:lpstr>Study Importance</vt:lpstr>
      <vt:lpstr>Ways to get involved</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Mental Health Tribunal for  Scotland: the views and experiences of Patients, Named Persons, Practitioners and Tribunal Members</dc:title>
  <dc:creator>McDonald, Aimee Kathryn</dc:creator>
  <cp:lastModifiedBy>Rhona Willder</cp:lastModifiedBy>
  <cp:revision>88</cp:revision>
  <dcterms:created xsi:type="dcterms:W3CDTF">2021-02-18T10:43:07Z</dcterms:created>
  <dcterms:modified xsi:type="dcterms:W3CDTF">2021-07-15T14:41:41Z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0x01010004B067600AA14F4F830CD3C809787141</vt:lpwstr>
  </property>
</Properties>
</file>